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71" r:id="rId1"/>
    <p:sldMasterId id="2147483823" r:id="rId2"/>
  </p:sldMasterIdLst>
  <p:notesMasterIdLst>
    <p:notesMasterId r:id="rId28"/>
  </p:notesMasterIdLst>
  <p:handoutMasterIdLst>
    <p:handoutMasterId r:id="rId29"/>
  </p:handoutMasterIdLst>
  <p:sldIdLst>
    <p:sldId id="382" r:id="rId3"/>
    <p:sldId id="393" r:id="rId4"/>
    <p:sldId id="394" r:id="rId5"/>
    <p:sldId id="396" r:id="rId6"/>
    <p:sldId id="397" r:id="rId7"/>
    <p:sldId id="412" r:id="rId8"/>
    <p:sldId id="378" r:id="rId9"/>
    <p:sldId id="362" r:id="rId10"/>
    <p:sldId id="408" r:id="rId11"/>
    <p:sldId id="409" r:id="rId12"/>
    <p:sldId id="413" r:id="rId13"/>
    <p:sldId id="400" r:id="rId14"/>
    <p:sldId id="401" r:id="rId15"/>
    <p:sldId id="402" r:id="rId16"/>
    <p:sldId id="403" r:id="rId17"/>
    <p:sldId id="411" r:id="rId18"/>
    <p:sldId id="404" r:id="rId19"/>
    <p:sldId id="405" r:id="rId20"/>
    <p:sldId id="406" r:id="rId21"/>
    <p:sldId id="407" r:id="rId22"/>
    <p:sldId id="410" r:id="rId23"/>
    <p:sldId id="395" r:id="rId24"/>
    <p:sldId id="390" r:id="rId25"/>
    <p:sldId id="384" r:id="rId26"/>
    <p:sldId id="355" r:id="rId27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2pPr>
    <a:lvl3pPr marL="9144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3pPr>
    <a:lvl4pPr marL="13716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4pPr>
    <a:lvl5pPr marL="18288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91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E4"/>
    <a:srgbClr val="1BA33C"/>
    <a:srgbClr val="66B84F"/>
    <a:srgbClr val="30D646"/>
    <a:srgbClr val="43C54C"/>
    <a:srgbClr val="479F47"/>
    <a:srgbClr val="003EA2"/>
    <a:srgbClr val="A5A6A5"/>
    <a:srgbClr val="808084"/>
    <a:srgbClr val="868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421" autoAdjust="0"/>
  </p:normalViewPr>
  <p:slideViewPr>
    <p:cSldViewPr snapToGrid="0">
      <p:cViewPr varScale="1">
        <p:scale>
          <a:sx n="90" d="100"/>
          <a:sy n="90" d="100"/>
        </p:scale>
        <p:origin x="1008" y="96"/>
      </p:cViewPr>
      <p:guideLst>
        <p:guide orient="horz" pos="2912"/>
        <p:guide/>
      </p:guideLst>
    </p:cSldViewPr>
  </p:slideViewPr>
  <p:outlineViewPr>
    <p:cViewPr>
      <p:scale>
        <a:sx n="33" d="100"/>
        <a:sy n="33" d="100"/>
      </p:scale>
      <p:origin x="0" y="-5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228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BADD-5C5B-464D-8ABA-C2EB27A16069}" type="datetimeFigureOut">
              <a:rPr lang="en-US" sz="800" smtClean="0">
                <a:solidFill>
                  <a:srgbClr val="808080"/>
                </a:solidFill>
              </a:rPr>
              <a:pPr/>
              <a:t>3/7/2018</a:t>
            </a:fld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4099-6FC9-5142-A460-BCC6ADF42FE2}" type="slidenum">
              <a:rPr lang="en-US" sz="800" smtClean="0">
                <a:solidFill>
                  <a:srgbClr val="808080"/>
                </a:solidFill>
              </a:rPr>
              <a:pPr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2999" y="4416425"/>
            <a:ext cx="4724401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8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2999" y="4416425"/>
            <a:ext cx="4724401" cy="4183063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r>
              <a:rPr lang="en-US" baseline="0" dirty="0" smtClean="0"/>
              <a:t> is in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3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8382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78486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8140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70866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152400" y="1219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19600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5181600"/>
            <a:ext cx="86106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68975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222875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342900" y="5984875"/>
            <a:ext cx="86106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70866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42672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495800" y="1295400"/>
            <a:ext cx="44958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495800" y="3962400"/>
            <a:ext cx="44958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8382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78486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20" name="Picture 19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931860"/>
            <a:ext cx="673752" cy="41204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52578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4622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20" name="Picture 19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931860"/>
            <a:ext cx="673752" cy="41204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6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6200" y="2362200"/>
            <a:ext cx="441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634" y="3149600"/>
            <a:ext cx="355146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260" y="2739258"/>
            <a:ext cx="367834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21" name="Picture 20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931860"/>
            <a:ext cx="673752" cy="412042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362200"/>
            <a:ext cx="8382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6787"/>
            <a:ext cx="78486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8382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78486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4567428" y="66592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7766" y="4931860"/>
            <a:ext cx="673752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0"/>
          <p:cNvSpPr>
            <a:spLocks noChangeArrowheads="1"/>
          </p:cNvSpPr>
          <p:nvPr userDrawn="1"/>
        </p:nvSpPr>
        <p:spPr bwMode="auto">
          <a:xfrm>
            <a:off x="73152" y="46578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6199" y="2362200"/>
            <a:ext cx="8559801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634" y="3149600"/>
            <a:ext cx="368666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260" y="2739258"/>
            <a:ext cx="367834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567428" y="66592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7766" y="4931860"/>
            <a:ext cx="673752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8610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821263" y="2895600"/>
            <a:ext cx="79417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5" name="Picture 2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86106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79417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5715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895600"/>
            <a:ext cx="40555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86106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53340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6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8610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895600"/>
            <a:ext cx="79417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399" y="2362200"/>
            <a:ext cx="8357125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428625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41148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45537"/>
            <a:ext cx="7086600" cy="49106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77604"/>
            <a:ext cx="7086600" cy="388937"/>
          </a:xfrm>
        </p:spPr>
        <p:txBody>
          <a:bodyPr anchor="t">
            <a:noAutofit/>
          </a:bodyPr>
          <a:lstStyle>
            <a:lvl1pPr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152400" y="1282700"/>
            <a:ext cx="88392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03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19600"/>
            <a:ext cx="8610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5181600"/>
            <a:ext cx="86106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68975"/>
            <a:ext cx="8610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222875"/>
            <a:ext cx="8610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342900" y="5984875"/>
            <a:ext cx="86106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3434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57300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3434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6500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43434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33363">
              <a:defRPr>
                <a:solidFill>
                  <a:srgbClr val="FFFFFF"/>
                </a:solidFill>
              </a:defRPr>
            </a:lvl2pPr>
            <a:lvl3pPr marL="1262063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8763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83566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759737"/>
            <a:ext cx="673752" cy="412042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54102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41275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759737"/>
            <a:ext cx="673752" cy="41204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4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362200"/>
            <a:ext cx="42672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3551501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200" y="2362200"/>
            <a:ext cx="850966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3" y="2743200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63" y="3144471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8" name="Picture 3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766" y="4759737"/>
            <a:ext cx="673752" cy="412042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7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8763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83566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6" name="Picture 3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21" name="Picture 20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7766" y="4759737"/>
            <a:ext cx="673752" cy="412042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7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0"/>
          <p:cNvSpPr>
            <a:spLocks noChangeArrowheads="1"/>
          </p:cNvSpPr>
          <p:nvPr userDrawn="1"/>
        </p:nvSpPr>
        <p:spPr bwMode="auto">
          <a:xfrm>
            <a:off x="77271" y="72080"/>
            <a:ext cx="8988552" cy="65859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200" y="2362200"/>
            <a:ext cx="850966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3" y="2743200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63" y="3144471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9" name="Picture 38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" y="5502782"/>
            <a:ext cx="2414021" cy="329185"/>
          </a:xfrm>
          <a:prstGeom prst="rect">
            <a:avLst/>
          </a:prstGeom>
        </p:spPr>
      </p:pic>
      <p:pic>
        <p:nvPicPr>
          <p:cNvPr id="25" name="Picture 24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7766" y="4759737"/>
            <a:ext cx="673752" cy="412042"/>
          </a:xfrm>
          <a:prstGeom prst="rect">
            <a:avLst/>
          </a:prstGeom>
        </p:spPr>
      </p:pic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4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8382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78486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184404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7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73152" y="68094"/>
            <a:ext cx="8988552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599" y="2362200"/>
            <a:ext cx="8407401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3551501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3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45537"/>
            <a:ext cx="70866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77863"/>
            <a:ext cx="70866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7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73152" y="1179576"/>
            <a:ext cx="8988552" cy="548002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152" y="54864"/>
            <a:ext cx="7242048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7388352" y="54864"/>
            <a:ext cx="1673352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623175" y="474134"/>
            <a:ext cx="1216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0" y="6672481"/>
            <a:ext cx="4354858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cap="all" spc="20" dirty="0" smtClean="0">
                <a:solidFill>
                  <a:schemeClr val="bg1"/>
                </a:solidFill>
              </a:rPr>
              <a:t>Public</a:t>
            </a:r>
            <a:endParaRPr lang="en-US" sz="1000" b="1" kern="0" spc="2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20" r:id="rId2"/>
    <p:sldLayoutId id="2147483836" r:id="rId3"/>
    <p:sldLayoutId id="2147483837" r:id="rId4"/>
    <p:sldLayoutId id="2147483843" r:id="rId5"/>
    <p:sldLayoutId id="2147483844" r:id="rId6"/>
    <p:sldLayoutId id="2147483773" r:id="rId7"/>
    <p:sldLayoutId id="2147483857" r:id="rId8"/>
    <p:sldLayoutId id="2147483859" r:id="rId9"/>
    <p:sldLayoutId id="2147483774" r:id="rId10"/>
    <p:sldLayoutId id="2147483777" r:id="rId11"/>
    <p:sldLayoutId id="2147483778" r:id="rId12"/>
    <p:sldLayoutId id="2147483853" r:id="rId13"/>
    <p:sldLayoutId id="2147483854" r:id="rId14"/>
    <p:sldLayoutId id="2147483775" r:id="rId15"/>
    <p:sldLayoutId id="2147483779" r:id="rId16"/>
    <p:sldLayoutId id="2147483819" r:id="rId17"/>
    <p:sldLayoutId id="2147483838" r:id="rId18"/>
    <p:sldLayoutId id="2147483846" r:id="rId19"/>
    <p:sldLayoutId id="2147483845" r:id="rId20"/>
    <p:sldLayoutId id="2147483839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75906" y="1173773"/>
            <a:ext cx="8988552" cy="5487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" y="59266"/>
            <a:ext cx="7239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39713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7388352" y="54864"/>
            <a:ext cx="1673352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10" descr="Rockwell_Automation_White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23175" y="474134"/>
            <a:ext cx="1216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679031" y="6656826"/>
            <a:ext cx="439623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2016 Rockwell </a:t>
            </a:r>
            <a:r>
              <a:rPr lang="en-US" sz="800" kern="0" spc="20" dirty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Automation, Inc. All </a:t>
            </a:r>
            <a:r>
              <a:rPr lang="en-US" sz="800" kern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Rights Reserved.</a:t>
            </a:r>
            <a:r>
              <a:rPr lang="en-US" sz="800" kern="0" spc="2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</a:t>
            </a:r>
            <a:fld id="{C41E6217-FD4A-4698-ADE0-B72F602A1308}" type="slidenum">
              <a:rPr lang="en-US" sz="800" kern="0" spc="2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‹#›</a:t>
            </a:fld>
            <a:endParaRPr lang="en-US" sz="800" kern="0" spc="20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0" y="6672481"/>
            <a:ext cx="4354858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cap="all" spc="20" dirty="0" smtClean="0">
                <a:solidFill>
                  <a:schemeClr val="tx1"/>
                </a:solidFill>
              </a:rPr>
              <a:t>Public</a:t>
            </a:r>
            <a:endParaRPr lang="en-US" sz="1000" b="1" kern="0" spc="2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48" r:id="rId5"/>
    <p:sldLayoutId id="2147483847" r:id="rId6"/>
    <p:sldLayoutId id="2147483840" r:id="rId7"/>
    <p:sldLayoutId id="2147483828" r:id="rId8"/>
    <p:sldLayoutId id="2147483858" r:id="rId9"/>
    <p:sldLayoutId id="2147483829" r:id="rId10"/>
    <p:sldLayoutId id="2147483861" r:id="rId11"/>
    <p:sldLayoutId id="2147483832" r:id="rId12"/>
    <p:sldLayoutId id="2147483833" r:id="rId13"/>
    <p:sldLayoutId id="2147483855" r:id="rId14"/>
    <p:sldLayoutId id="2147483856" r:id="rId15"/>
    <p:sldLayoutId id="2147483834" r:id="rId16"/>
    <p:sldLayoutId id="2147483835" r:id="rId17"/>
    <p:sldLayoutId id="2147483841" r:id="rId18"/>
    <p:sldLayoutId id="2147483851" r:id="rId19"/>
    <p:sldLayoutId id="2147483849" r:id="rId20"/>
    <p:sldLayoutId id="2147483850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marR="0" indent="-2873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Tx/>
        <a:buFont typeface="Wingdings" charset="2"/>
        <a:buChar char="§"/>
        <a:tabLst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04863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400">
          <a:solidFill>
            <a:schemeClr val="bg1"/>
          </a:solidFill>
          <a:latin typeface="+mn-lt"/>
          <a:ea typeface="+mn-ea"/>
        </a:defRPr>
      </a:lvl2pPr>
      <a:lvl3pPr marL="1262063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000">
          <a:solidFill>
            <a:schemeClr val="bg1"/>
          </a:solidFill>
          <a:latin typeface="+mn-lt"/>
          <a:ea typeface="+mn-ea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600">
          <a:solidFill>
            <a:schemeClr val="bg1"/>
          </a:solidFill>
          <a:latin typeface="Arial" charset="0"/>
          <a:ea typeface="+mn-ea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4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ure.rockwellautomation.com/idc/groups/literature/documents/rm/motion-rm002_-en-p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rtal.ra.rockwell.com/irj/servlet/prt/portal/prteventname/Navigate/prtroot/pcd!3aportal_content!2fevery_user!2fgeneral!2fdefaultDesktop!2fframeworkPages!2fcom.ra.portal.frameworkpage!2fcom.sap.portal.innerpage!2fcom.sap.portal.contentarea?NavigationTarget=navurl://1af1836237dea23c4a6bde7db859c3c4&amp;ExecuteLocally=true&amp;CurrentWindowId=WID1487854239449&amp;NavMode=1&amp;PrevNavTarget=navurl://2acddb5be4ce28b3c0ee66c4f3be8dcchttps://rockwellautomation.custhelp.com/app/answers/detail/a_id/57449" TargetMode="External"/><Relationship Id="rId5" Type="http://schemas.openxmlformats.org/officeDocument/2006/relationships/hyperlink" Target="https://portal.ra.rockwell.com/irj/servlet/prt/portal/prteventname/Navigate/prtroot/pcd!3aportal_content!2fevery_user!2fgeneral!2fdefaultDesktop!2fframeworkPages!2fcom.ra.portal.frameworkpage!2fcom.sap.portal.innerpage!2fcom.sap.portal.contentarea?NavigationTarget=navurl://1af1836237dea23c4a6bde7db859c3c4&amp;ExecuteLocally=true&amp;CurrentWindowId=WID1487854239449&amp;NavMode=1&amp;PrevNavTarget=navurl://2acddb5be4ce28b3c0ee66c4f3be8dcchttps://rockwellautomation.custhelp.com/app/answers/detail/a_id/57446" TargetMode="External"/><Relationship Id="rId4" Type="http://schemas.openxmlformats.org/officeDocument/2006/relationships/hyperlink" Target="http://literature.rockwellautomation.com/idc/groups/literature/documents/at/1756-at017_-en-p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MAOC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Motion Axis Output Cam Instruction </a:t>
            </a:r>
            <a:endParaRPr lang="en-US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838200" y="4038135"/>
            <a:ext cx="6248400" cy="8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</a:rPr>
              <a:t>Name </a:t>
            </a:r>
            <a:r>
              <a:rPr lang="en-US" sz="1600" dirty="0" smtClean="0">
                <a:solidFill>
                  <a:schemeClr val="bg2"/>
                </a:solidFill>
              </a:rPr>
              <a:t>– Steven Sitko</a:t>
            </a:r>
            <a:endParaRPr lang="en-US" sz="1600" dirty="0">
              <a:solidFill>
                <a:schemeClr val="bg2"/>
              </a:solidFill>
            </a:endParaRPr>
          </a:p>
          <a:p>
            <a:pPr eaLnBrk="0" hangingPunct="0"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</a:rPr>
              <a:t>Title </a:t>
            </a:r>
            <a:r>
              <a:rPr lang="en-US" sz="1600" dirty="0" smtClean="0">
                <a:solidFill>
                  <a:schemeClr val="bg2"/>
                </a:solidFill>
              </a:rPr>
              <a:t>– Motion Support Engineer</a:t>
            </a:r>
            <a:endParaRPr lang="en-US" sz="1600" dirty="0">
              <a:solidFill>
                <a:schemeClr val="bg2"/>
              </a:solidFill>
            </a:endParaRPr>
          </a:p>
          <a:p>
            <a:pPr eaLnBrk="0" hangingPunct="0">
              <a:lnSpc>
                <a:spcPts val="2200"/>
              </a:lnSpc>
            </a:pPr>
            <a:r>
              <a:rPr lang="en-US" sz="1600" dirty="0">
                <a:solidFill>
                  <a:schemeClr val="bg2"/>
                </a:solidFill>
              </a:rPr>
              <a:t>Date </a:t>
            </a:r>
            <a:r>
              <a:rPr lang="en-US" sz="1600" dirty="0" smtClean="0">
                <a:solidFill>
                  <a:schemeClr val="bg2"/>
                </a:solidFill>
              </a:rPr>
              <a:t>– 2/01/2018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6" name="Picture 5" descr="RA_Brands_CoolGray.png"/>
          <p:cNvPicPr>
            <a:picLocks noChangeAspect="1"/>
          </p:cNvPicPr>
          <p:nvPr/>
        </p:nvPicPr>
        <p:blipFill>
          <a:blip r:embed="rId3"/>
          <a:srcRect l="98885" r="-1116" b="53419"/>
          <a:stretch>
            <a:fillRect/>
          </a:stretch>
        </p:blipFill>
        <p:spPr>
          <a:xfrm>
            <a:off x="8610600" y="6096000"/>
            <a:ext cx="76200" cy="152400"/>
          </a:xfrm>
          <a:prstGeom prst="rect">
            <a:avLst/>
          </a:prstGeom>
        </p:spPr>
      </p:pic>
      <p:pic>
        <p:nvPicPr>
          <p:cNvPr id="7" name="Picture 6" descr="RA_Brands_CoolGray.png"/>
          <p:cNvPicPr>
            <a:picLocks noChangeAspect="1"/>
          </p:cNvPicPr>
          <p:nvPr/>
        </p:nvPicPr>
        <p:blipFill>
          <a:blip r:embed="rId3"/>
          <a:srcRect l="98885" r="-1116" b="53419"/>
          <a:stretch>
            <a:fillRect/>
          </a:stretch>
        </p:blipFill>
        <p:spPr>
          <a:xfrm>
            <a:off x="8601075" y="6096000"/>
            <a:ext cx="76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8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MAOC Overview: Unlatch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714500"/>
            <a:ext cx="7687950" cy="45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7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MAOC Overview: Unlatch Types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34" y="2492334"/>
            <a:ext cx="7228571" cy="34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361295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Duration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79778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Output Cam Range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Cam Start and End Positions</a:t>
            </a:r>
          </a:p>
          <a:p>
            <a:pPr lvl="1"/>
            <a:r>
              <a:rPr lang="en-US" sz="2600" kern="0" dirty="0" smtClean="0"/>
              <a:t>Define </a:t>
            </a:r>
            <a:r>
              <a:rPr lang="en-US" sz="2600" kern="0" dirty="0"/>
              <a:t>the left and right boundaries of the Output Cam range.</a:t>
            </a:r>
          </a:p>
          <a:p>
            <a:pPr lvl="1"/>
            <a:r>
              <a:rPr lang="en-US" sz="2600" kern="0" dirty="0" smtClean="0"/>
              <a:t>This is the distance of the cam profile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0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Output Compensation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Output Compensation</a:t>
            </a:r>
          </a:p>
          <a:p>
            <a:pPr lvl="1"/>
            <a:r>
              <a:rPr lang="en-US" sz="2600" kern="0" dirty="0" smtClean="0"/>
              <a:t>A tag array where the </a:t>
            </a:r>
            <a:r>
              <a:rPr lang="en-US" sz="2600" dirty="0" smtClean="0"/>
              <a:t>indices </a:t>
            </a:r>
            <a:r>
              <a:rPr lang="en-US" sz="2600" dirty="0"/>
              <a:t>correspond to the output bit </a:t>
            </a:r>
            <a:r>
              <a:rPr lang="en-US" sz="2600" dirty="0" smtClean="0"/>
              <a:t>numbers.</a:t>
            </a:r>
          </a:p>
          <a:p>
            <a:pPr lvl="1"/>
            <a:r>
              <a:rPr lang="en-US" sz="2600" dirty="0" smtClean="0"/>
              <a:t>Output </a:t>
            </a:r>
            <a:r>
              <a:rPr lang="en-US" sz="2600" dirty="0"/>
              <a:t>compensation enables the motion planner </a:t>
            </a:r>
            <a:r>
              <a:rPr lang="en-US" sz="2600" dirty="0" smtClean="0"/>
              <a:t>to account </a:t>
            </a:r>
            <a:r>
              <a:rPr lang="en-US" sz="2600" dirty="0"/>
              <a:t>for the delay in opening and closing valves, relays, or other </a:t>
            </a:r>
            <a:r>
              <a:rPr lang="en-US" sz="2600" dirty="0" smtClean="0"/>
              <a:t>delays inherent </a:t>
            </a:r>
            <a:r>
              <a:rPr lang="en-US" sz="2600" dirty="0"/>
              <a:t>to the application</a:t>
            </a:r>
            <a:endParaRPr lang="en-US" sz="2600" kern="0" dirty="0" smtClean="0"/>
          </a:p>
          <a:p>
            <a:pPr lvl="1"/>
            <a:r>
              <a:rPr lang="en-US" sz="2600" kern="0" dirty="0" smtClean="0"/>
              <a:t>Changes are applied immediately</a:t>
            </a:r>
          </a:p>
          <a:p>
            <a:pPr lvl="1"/>
            <a:endParaRPr lang="en-US" sz="2600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0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Output Compensation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4411512" cy="1926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Offset</a:t>
            </a:r>
          </a:p>
          <a:p>
            <a:pPr lvl="1"/>
            <a:r>
              <a:rPr lang="en-US" sz="2600" kern="0" dirty="0" smtClean="0"/>
              <a:t>Provides position compensation</a:t>
            </a:r>
          </a:p>
          <a:p>
            <a:r>
              <a:rPr lang="en-US" sz="2600" kern="0" dirty="0" smtClean="0"/>
              <a:t>Latch and Unlatch Delay</a:t>
            </a:r>
          </a:p>
          <a:p>
            <a:pPr lvl="1"/>
            <a:r>
              <a:rPr lang="en-US" sz="2600" kern="0" dirty="0" smtClean="0"/>
              <a:t>Provides time delay compensation</a:t>
            </a:r>
          </a:p>
          <a:p>
            <a:pPr lvl="1"/>
            <a:r>
              <a:rPr lang="en-US" sz="2600" kern="0" dirty="0" smtClean="0"/>
              <a:t>Values are in seconds</a:t>
            </a:r>
          </a:p>
          <a:p>
            <a:pPr lvl="1"/>
            <a:endParaRPr lang="en-US" sz="2600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103827"/>
            <a:ext cx="8477250" cy="248429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03888" y="1940624"/>
            <a:ext cx="4411512" cy="192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000" dirty="0" smtClean="0"/>
              <a:t>Latch </a:t>
            </a:r>
            <a:r>
              <a:rPr lang="en-US" sz="2000" dirty="0"/>
              <a:t>Offset = v * Latch Delay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Unlatch Offset = v * Unlatch Delay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473008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Output Compensation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Mode</a:t>
            </a:r>
          </a:p>
          <a:p>
            <a:pPr lvl="1"/>
            <a:r>
              <a:rPr lang="en-US" sz="2600" kern="0" dirty="0" smtClean="0"/>
              <a:t>Allows you to change how the output responds to the cam</a:t>
            </a:r>
          </a:p>
          <a:p>
            <a:pPr lvl="1"/>
            <a:r>
              <a:rPr lang="en-US" sz="2600" kern="0" dirty="0" smtClean="0"/>
              <a:t>Inverted flips the conditions</a:t>
            </a:r>
          </a:p>
          <a:p>
            <a:pPr lvl="1"/>
            <a:r>
              <a:rPr lang="en-US" sz="2600" kern="0" dirty="0" smtClean="0"/>
              <a:t>Pulsed has the output pulse instead of hold</a:t>
            </a:r>
          </a:p>
          <a:p>
            <a:r>
              <a:rPr lang="en-US" sz="2600" kern="0" dirty="0" smtClean="0"/>
              <a:t>Duty Cycle and Cycle Time</a:t>
            </a:r>
          </a:p>
          <a:p>
            <a:pPr lvl="1"/>
            <a:r>
              <a:rPr lang="en-US" sz="2600" kern="0" dirty="0" smtClean="0"/>
              <a:t>Are used for Pulsed mode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940624"/>
            <a:ext cx="4779737" cy="35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0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Output Compensation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2" y="1816233"/>
            <a:ext cx="7848600" cy="48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6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Execution Mode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800" dirty="0"/>
              <a:t>Once – Output Cam is disarmed and the </a:t>
            </a:r>
            <a:r>
              <a:rPr lang="en-US" sz="2800" dirty="0" smtClean="0"/>
              <a:t>PC bit is </a:t>
            </a:r>
            <a:r>
              <a:rPr lang="en-US" sz="2800" dirty="0"/>
              <a:t>set when the cam position moves beyond the cam start or the cam end position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Continuous – Output Cam continues on the opposite side of the Output Cam range when the cam position moves beyond the cam start or the cam end position</a:t>
            </a:r>
            <a:r>
              <a:rPr lang="en-US" sz="2800" dirty="0" smtClean="0"/>
              <a:t>.</a:t>
            </a:r>
          </a:p>
          <a:p>
            <a:r>
              <a:rPr lang="en-US" sz="2900" dirty="0"/>
              <a:t>Persistent – Output Cam disarms when the cam position moves beyond the cam start or the cam end position. </a:t>
            </a:r>
            <a:r>
              <a:rPr lang="en-US" sz="2900" dirty="0" smtClean="0"/>
              <a:t>The </a:t>
            </a:r>
            <a:r>
              <a:rPr lang="en-US" sz="2900" dirty="0"/>
              <a:t>Cam is rearmed when the cam position moves back into </a:t>
            </a:r>
            <a:r>
              <a:rPr lang="en-US" sz="2900" dirty="0" smtClean="0"/>
              <a:t>the </a:t>
            </a:r>
            <a:r>
              <a:rPr lang="en-US" sz="2900" dirty="0"/>
              <a:t>range.</a:t>
            </a:r>
            <a:endParaRPr lang="en-US" sz="2900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0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Execution Schedule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6527" y="1828383"/>
            <a:ext cx="4017348" cy="41028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Immediate – Output Cam is armed at once.</a:t>
            </a:r>
            <a:endParaRPr lang="en-US" sz="2600" dirty="0" smtClean="0"/>
          </a:p>
          <a:p>
            <a:r>
              <a:rPr lang="en-US" dirty="0"/>
              <a:t>Pending – Output cam is armed when the cam position of a currently executing Output Cam moves beyond its cam start or cam end position</a:t>
            </a:r>
            <a:r>
              <a:rPr lang="en-US" dirty="0" smtClean="0"/>
              <a:t>.</a:t>
            </a:r>
            <a:endParaRPr lang="en-US" sz="2600" dirty="0" smtClean="0"/>
          </a:p>
          <a:p>
            <a:r>
              <a:rPr lang="en-US" dirty="0" smtClean="0"/>
              <a:t>Forward only, Reverse only, and Bidirectional – Output Cam is armed when the axis approaches or passes through the specified axis arm position in selected direction.</a:t>
            </a:r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85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Parameters of the MAOC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Axis Arm Position</a:t>
            </a:r>
          </a:p>
          <a:p>
            <a:pPr lvl="1"/>
            <a:r>
              <a:rPr lang="en-US" sz="2600" kern="0" dirty="0" smtClean="0"/>
              <a:t>If set for an Execution Schedule based on position, sets what position the cam will lock and become active</a:t>
            </a:r>
          </a:p>
          <a:p>
            <a:r>
              <a:rPr lang="en-US" sz="2600" kern="0" dirty="0" smtClean="0"/>
              <a:t>Cam Arm Position</a:t>
            </a:r>
          </a:p>
          <a:p>
            <a:pPr lvl="1"/>
            <a:r>
              <a:rPr lang="en-US" sz="2600" kern="0" dirty="0" smtClean="0"/>
              <a:t>Determines where in the cam profile the cam will start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4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MAOC Overview: Output Cam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What does an MAOC do?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MAOC allows you to turn on and off outputs based on the position of an Axis.</a:t>
            </a:r>
          </a:p>
          <a:p>
            <a:endParaRPr lang="en-US" sz="2600" kern="0" dirty="0" smtClean="0"/>
          </a:p>
          <a:p>
            <a:r>
              <a:rPr lang="en-US" sz="2600" kern="0" dirty="0" smtClean="0"/>
              <a:t>Applications</a:t>
            </a:r>
          </a:p>
          <a:p>
            <a:pPr lvl="1">
              <a:buClr>
                <a:srgbClr val="BB2332"/>
              </a:buClr>
            </a:pPr>
            <a:r>
              <a:rPr lang="en-US" sz="2600" kern="0" dirty="0" smtClean="0"/>
              <a:t>Gluing machines</a:t>
            </a:r>
          </a:p>
          <a:p>
            <a:pPr lvl="1">
              <a:buClr>
                <a:srgbClr val="BB2332"/>
              </a:buClr>
            </a:pPr>
            <a:endParaRPr lang="en-US" sz="2600" kern="0" dirty="0" smtClean="0"/>
          </a:p>
          <a:p>
            <a:pPr lvl="1">
              <a:buClr>
                <a:srgbClr val="BB2332"/>
              </a:buClr>
            </a:pPr>
            <a:r>
              <a:rPr lang="en-US" sz="2600" kern="0" dirty="0" smtClean="0"/>
              <a:t>Machines using imaging for quality assurance </a:t>
            </a:r>
          </a:p>
          <a:p>
            <a:pPr lvl="1">
              <a:buClr>
                <a:srgbClr val="BB2332"/>
              </a:buClr>
            </a:pPr>
            <a:endParaRPr lang="en-US" sz="2600" kern="0" dirty="0" smtClean="0"/>
          </a:p>
          <a:p>
            <a:pPr lvl="1">
              <a:buClr>
                <a:srgbClr val="BB2332"/>
              </a:buClr>
            </a:pPr>
            <a:r>
              <a:rPr lang="en-US" sz="2600" kern="0" dirty="0" smtClean="0"/>
              <a:t>Punches and Presses</a:t>
            </a:r>
          </a:p>
          <a:p>
            <a:pPr marL="0" indent="0">
              <a:buFont typeface="Wingdings" charset="2"/>
              <a:buNone/>
            </a:pPr>
            <a:endParaRPr lang="en-US" sz="2600" kern="0" dirty="0" smtClean="0"/>
          </a:p>
          <a:p>
            <a:endParaRPr lang="en-US" kern="0" dirty="0" smtClean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734997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Parameters of the MAOC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Position Reference</a:t>
            </a:r>
          </a:p>
          <a:p>
            <a:pPr lvl="1"/>
            <a:r>
              <a:rPr lang="en-US" sz="2600" kern="0" dirty="0" smtClean="0"/>
              <a:t>Determines whether the outputs trigger off the command position or the actual position of the axis</a:t>
            </a:r>
            <a:endParaRPr lang="en-US" sz="2600" kern="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8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Parameters of the MDOC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4117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Disarm Type</a:t>
            </a:r>
          </a:p>
          <a:p>
            <a:pPr lvl="1"/>
            <a:r>
              <a:rPr lang="en-US" sz="2600" kern="0" dirty="0" smtClean="0"/>
              <a:t>All – Disarms all output cams on the selected axis</a:t>
            </a:r>
          </a:p>
          <a:p>
            <a:pPr lvl="1"/>
            <a:r>
              <a:rPr lang="en-US" sz="2600" kern="0" dirty="0" smtClean="0"/>
              <a:t>Specific – Disarms the output cam associated with to the execution target</a:t>
            </a:r>
          </a:p>
          <a:p>
            <a:r>
              <a:rPr lang="en-US" sz="2600" kern="0" dirty="0" smtClean="0"/>
              <a:t>MDOC does not turn off the outputs. It ends the MAOC’s control over the outputs</a:t>
            </a:r>
          </a:p>
          <a:p>
            <a:pPr lvl="1"/>
            <a:endParaRPr lang="en-US" sz="2600" kern="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MDOC: Stopping an MAOC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16" y="1940624"/>
            <a:ext cx="3211327" cy="16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8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Scheduling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Scheduling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For non-scheduled output cards, the schedule interval is equal to the motion group course update rate</a:t>
            </a:r>
          </a:p>
          <a:p>
            <a:endParaRPr lang="en-US" sz="2600" dirty="0"/>
          </a:p>
          <a:p>
            <a:r>
              <a:rPr lang="en-US" dirty="0" smtClean="0"/>
              <a:t>For scheduled output cards, it depends on the update rate of the output card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Schedule interval must meet the minimum distance between on/off conditions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12" y="1503040"/>
            <a:ext cx="4038095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Scheduling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Scheduled </a:t>
            </a:r>
            <a:r>
              <a:rPr lang="en-US" sz="2400" b="1" i="1" dirty="0">
                <a:solidFill>
                  <a:schemeClr val="tx2"/>
                </a:solidFill>
                <a:latin typeface="Arial Narrow"/>
                <a:cs typeface="Arial Narrow"/>
              </a:rPr>
              <a:t>O</a:t>
            </a: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utput </a:t>
            </a:r>
            <a:r>
              <a:rPr lang="en-US" sz="2400" b="1" i="1" dirty="0">
                <a:solidFill>
                  <a:schemeClr val="tx2"/>
                </a:solidFill>
                <a:latin typeface="Arial Narrow"/>
                <a:cs typeface="Arial Narrow"/>
              </a:rPr>
              <a:t>Timing 1756-OB16IEFS</a:t>
            </a: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327101"/>
            <a:ext cx="8658225" cy="33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7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2022" y="1752676"/>
            <a:ext cx="83119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Motion Instruction 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Manual: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  <a:hlinkClick r:id="rId3"/>
              </a:rPr>
              <a:t>Publication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  <a:hlinkClick r:id="rId3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  <a:hlinkClick r:id="rId3"/>
              </a:rPr>
              <a:t>MOTION-RM002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>
              <a:lnSpc>
                <a:spcPts val="2200"/>
              </a:lnSpc>
            </a:pPr>
            <a:endParaRPr lang="en-US" sz="2400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>
              <a:lnSpc>
                <a:spcPts val="2200"/>
              </a:lnSpc>
            </a:pP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Position-based Output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Control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: 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  <a:hlinkClick r:id="rId4"/>
              </a:rPr>
              <a:t>Publication:1756-AT017</a:t>
            </a:r>
            <a:endParaRPr lang="en-US" sz="2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" y="1280160"/>
            <a:ext cx="676656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Manuals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022" y="3082672"/>
            <a:ext cx="831197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" y="3390664"/>
            <a:ext cx="676656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Knowledgebase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022" y="4073119"/>
            <a:ext cx="83119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MAOC Latch and Unlatch Type of Position and Enable: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  <a:hlinkClick r:id="rId5"/>
              </a:rPr>
              <a:t>57446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>
              <a:lnSpc>
                <a:spcPts val="2200"/>
              </a:lnSpc>
            </a:pPr>
            <a:endParaRPr lang="en-US" sz="2400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>
              <a:lnSpc>
                <a:spcPts val="2200"/>
              </a:lnSpc>
            </a:pP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Understanding MAOC Latch Delay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Compensation: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  <a:hlinkClick r:id="rId6"/>
              </a:rPr>
              <a:t>57449</a:t>
            </a:r>
            <a:endParaRPr lang="en-US" sz="2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2180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82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Control bits of the MAOC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945624" cy="4102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Enable (EN)</a:t>
            </a:r>
          </a:p>
          <a:p>
            <a:pPr lvl="1"/>
            <a:r>
              <a:rPr lang="en-US" sz="2600" kern="0" dirty="0" smtClean="0"/>
              <a:t>Rung goes true</a:t>
            </a:r>
          </a:p>
          <a:p>
            <a:r>
              <a:rPr lang="en-US" sz="2600" kern="0" dirty="0" smtClean="0"/>
              <a:t>Done (DN)</a:t>
            </a:r>
          </a:p>
          <a:p>
            <a:pPr lvl="1"/>
            <a:r>
              <a:rPr lang="en-US" sz="2600" kern="0" dirty="0" smtClean="0"/>
              <a:t>If the instruction issues successfully</a:t>
            </a:r>
          </a:p>
          <a:p>
            <a:r>
              <a:rPr lang="en-US" sz="2600" kern="0" dirty="0" smtClean="0"/>
              <a:t>Error (ER)</a:t>
            </a:r>
          </a:p>
          <a:p>
            <a:pPr lvl="1"/>
            <a:r>
              <a:rPr lang="en-US" sz="2600" kern="0" dirty="0" smtClean="0"/>
              <a:t>If the instruction fails to issue</a:t>
            </a:r>
          </a:p>
          <a:p>
            <a:r>
              <a:rPr lang="en-US" sz="2600" kern="0" dirty="0" smtClean="0"/>
              <a:t>In Process (IP)</a:t>
            </a:r>
          </a:p>
          <a:p>
            <a:pPr lvl="1"/>
            <a:r>
              <a:rPr lang="en-US" sz="2600" kern="0" dirty="0" smtClean="0"/>
              <a:t>On while the instruction is running.</a:t>
            </a:r>
          </a:p>
          <a:p>
            <a:r>
              <a:rPr lang="en-US" sz="2600" kern="0" dirty="0" smtClean="0"/>
              <a:t>Process Complete (PC)</a:t>
            </a:r>
          </a:p>
          <a:p>
            <a:pPr lvl="1"/>
            <a:r>
              <a:rPr lang="en-US" sz="2600" kern="0" dirty="0" smtClean="0"/>
              <a:t>If the instruction was able to complete without being stopped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Control Bits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9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Parameters of the MAOC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Execution Target</a:t>
            </a:r>
            <a:endParaRPr lang="en-US" sz="2600" kern="0" dirty="0"/>
          </a:p>
          <a:p>
            <a:pPr lvl="1"/>
            <a:r>
              <a:rPr lang="en-US" sz="2600" kern="0" dirty="0"/>
              <a:t>The execution target defines the specific Output Cam from the set connected to the named axis</a:t>
            </a:r>
            <a:r>
              <a:rPr lang="en-US" sz="2600" kern="0" dirty="0" smtClean="0"/>
              <a:t>.</a:t>
            </a:r>
          </a:p>
          <a:p>
            <a:r>
              <a:rPr lang="en-US" sz="2600" kern="0" dirty="0" smtClean="0"/>
              <a:t>Set in the axis properties</a:t>
            </a:r>
          </a:p>
          <a:p>
            <a:pPr lvl="1"/>
            <a:r>
              <a:rPr lang="en-US" sz="2600" kern="0" dirty="0" smtClean="0"/>
              <a:t>Must be set to at least a value of 1 to use an MAOC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Setting the Number of Execution Targets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12" y="2046784"/>
            <a:ext cx="4363429" cy="2895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0893"/>
            <a:ext cx="3867150" cy="28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4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The Parameters of the MAOC 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13" y="1940624"/>
            <a:ext cx="3868587" cy="3876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233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600" kern="0" dirty="0" smtClean="0"/>
              <a:t>Motion Control Tag must be unique</a:t>
            </a:r>
          </a:p>
          <a:p>
            <a:pPr lvl="1"/>
            <a:r>
              <a:rPr lang="en-US" sz="2600" kern="0" dirty="0" smtClean="0"/>
              <a:t>Contains the control bits</a:t>
            </a:r>
          </a:p>
          <a:p>
            <a:endParaRPr lang="en-US" sz="2600" kern="0" dirty="0" smtClean="0"/>
          </a:p>
          <a:p>
            <a:r>
              <a:rPr lang="en-US" sz="2600" kern="0" dirty="0"/>
              <a:t>Output</a:t>
            </a:r>
          </a:p>
          <a:p>
            <a:pPr lvl="1"/>
            <a:r>
              <a:rPr lang="en-US" sz="2600" kern="0" dirty="0"/>
              <a:t>Can be an output card or a Tag</a:t>
            </a:r>
          </a:p>
          <a:p>
            <a:endParaRPr lang="en-US" sz="2600" kern="0" dirty="0"/>
          </a:p>
          <a:p>
            <a:r>
              <a:rPr lang="en-US" sz="2600" kern="0" dirty="0"/>
              <a:t>Input</a:t>
            </a:r>
          </a:p>
          <a:p>
            <a:pPr lvl="1"/>
            <a:r>
              <a:rPr lang="en-US" sz="2600" kern="0" dirty="0"/>
              <a:t>Can be an input card or a Tag </a:t>
            </a:r>
          </a:p>
          <a:p>
            <a:pPr lvl="1"/>
            <a:r>
              <a:rPr lang="en-US" sz="2600" kern="0" dirty="0"/>
              <a:t>Can be used as a condition for the output</a:t>
            </a:r>
          </a:p>
          <a:p>
            <a:pPr marL="0" indent="0">
              <a:buFont typeface="Wingdings" charset="2"/>
              <a:buNone/>
            </a:pPr>
            <a:endParaRPr lang="en-US" sz="2600" kern="0" dirty="0" smtClean="0"/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The Instruction Layout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6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/>
          <a:lstStyle/>
          <a:p>
            <a:r>
              <a:rPr lang="en-US" dirty="0" smtClean="0"/>
              <a:t>MAOC Overview: Cam Editor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225" y="1343007"/>
            <a:ext cx="8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Create the Cam Profile</a:t>
            </a:r>
          </a:p>
          <a:p>
            <a:pPr>
              <a:lnSpc>
                <a:spcPts val="2400"/>
              </a:lnSpc>
            </a:pPr>
            <a:endParaRPr lang="en-US" sz="2400" b="1" i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3813" y="1940624"/>
            <a:ext cx="4341367" cy="3917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Output </a:t>
            </a:r>
            <a:r>
              <a:rPr lang="en-US" sz="2600" dirty="0"/>
              <a:t>Cam Tag is an array</a:t>
            </a:r>
          </a:p>
          <a:p>
            <a:pPr lvl="1"/>
            <a:r>
              <a:rPr lang="en-US" sz="2600" dirty="0"/>
              <a:t>Array size must be big enough for each segment in the cam profile</a:t>
            </a:r>
          </a:p>
          <a:p>
            <a:pPr lvl="1"/>
            <a:r>
              <a:rPr lang="en-US" sz="2600" dirty="0"/>
              <a:t>Recommended to be the same size as the number of </a:t>
            </a:r>
            <a:r>
              <a:rPr lang="en-US" sz="2600" dirty="0" smtClean="0"/>
              <a:t>segments</a:t>
            </a:r>
          </a:p>
          <a:p>
            <a:pPr marL="576263" lvl="1" indent="0">
              <a:buNone/>
            </a:pPr>
            <a:endParaRPr lang="en-US" sz="2600" dirty="0" smtClean="0"/>
          </a:p>
          <a:p>
            <a:r>
              <a:rPr lang="en-US" sz="2600" dirty="0" smtClean="0"/>
              <a:t>Positions are incremental Not Absolute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9" y="1455246"/>
            <a:ext cx="3894502" cy="4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3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MAOC Overview: Cam Editor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81" y="1548112"/>
            <a:ext cx="7695238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MAOC Overview: Latch Types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708150"/>
            <a:ext cx="76784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7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71A2AFB8-875B-4405-A56E-932B99689C58}" vid="{C1A72D73-AF34-4537-BA02-381F59C73CF9}"/>
    </a:ext>
  </a:extLst>
</a:theme>
</file>

<file path=ppt/theme/theme2.xml><?xml version="1.0" encoding="utf-8"?>
<a:theme xmlns:a="http://schemas.openxmlformats.org/drawingml/2006/main" name="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71A2AFB8-875B-4405-A56E-932B99689C58}" vid="{D8A175DB-35A0-4E2F-87CD-2398F4F90EC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RockwellAutomation - Public 4x3 - 2016</Template>
  <TotalTime>0</TotalTime>
  <Words>867</Words>
  <Application>Microsoft Office PowerPoint</Application>
  <PresentationFormat>On-screen Show (4:3)</PresentationFormat>
  <Paragraphs>142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ＭＳ Ｐゴシック</vt:lpstr>
      <vt:lpstr>Arial</vt:lpstr>
      <vt:lpstr>Arial Narrow</vt:lpstr>
      <vt:lpstr>Webdings</vt:lpstr>
      <vt:lpstr>Wingdings</vt:lpstr>
      <vt:lpstr>RA_Internal-CONFIDENTIAL-Lock-5058-CO900C-5-14-12</vt:lpstr>
      <vt:lpstr>RA-Dark</vt:lpstr>
      <vt:lpstr>MAOC</vt:lpstr>
      <vt:lpstr>MAOC Overview: Output Cam</vt:lpstr>
      <vt:lpstr>MAOC Overview: Control Bits</vt:lpstr>
      <vt:lpstr>MAOC Overview: The Instruction Layout</vt:lpstr>
      <vt:lpstr>MAOC Overview: The Instruction Layout</vt:lpstr>
      <vt:lpstr>MAOC Overview: The Instruction Layout</vt:lpstr>
      <vt:lpstr>MAOC Overview: Cam Editor</vt:lpstr>
      <vt:lpstr>MAOC Overview: Cam Editor</vt:lpstr>
      <vt:lpstr>MAOC Overview: Latch Types</vt:lpstr>
      <vt:lpstr>MAOC Overview: Unlatch Types</vt:lpstr>
      <vt:lpstr>MAOC Overview: Unlatch Types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MAOC Overview: The Instruction Layout</vt:lpstr>
      <vt:lpstr>MDOC: Stopping an MAOC</vt:lpstr>
      <vt:lpstr>MAOC Overview: Scheduling</vt:lpstr>
      <vt:lpstr>MAOC Overview: Scheduling</vt:lpstr>
      <vt:lpstr>Reference Materials</vt:lpstr>
      <vt:lpstr>Thank You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Rockwell Automation</dc:subject>
  <dc:creator/>
  <cp:keywords>Rockwell Automation</cp:keywords>
  <dc:description>Rockwell Automation</dc:description>
  <cp:lastModifiedBy/>
  <cp:revision>1</cp:revision>
  <dcterms:created xsi:type="dcterms:W3CDTF">2016-09-16T14:43:57Z</dcterms:created>
  <dcterms:modified xsi:type="dcterms:W3CDTF">2018-03-07T18:57:29Z</dcterms:modified>
  <cp:category>Rockwell Automation</cp:category>
  <cp:contentStatus>Rockwell Automation</cp:contentStatus>
</cp:coreProperties>
</file>